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9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7" r:id="rId31"/>
    <p:sldId id="285" r:id="rId32"/>
    <p:sldId id="286" r:id="rId33"/>
    <p:sldId id="288" r:id="rId34"/>
    <p:sldId id="289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8825cKnFsq6m5yrW8J84nSf2b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226" autoAdjust="0"/>
  </p:normalViewPr>
  <p:slideViewPr>
    <p:cSldViewPr snapToGrid="0">
      <p:cViewPr>
        <p:scale>
          <a:sx n="66" d="100"/>
          <a:sy n="66" d="100"/>
        </p:scale>
        <p:origin x="1301" y="4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90087D9-7562-F51B-D781-8B270EFBC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88B341FD-71EA-A4E7-E971-A6AD03E1D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F4C1A88D-A284-020E-95CA-11C514933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DD24E575-2801-C2AA-EE87-14447D5BA4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40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332925B-BE3D-FC68-A646-1660D5D01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0043627C-E437-BF64-48C3-F6170FDDE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C79B7AEF-734A-9360-CAE2-789F3D03E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9F69EF78-2C53-BEB1-C8F8-60021227F7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61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686AB8B-9A96-F07F-1F64-E0ABA6AE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811769B1-27BA-0497-BDCA-166CC4C9A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E5406111-B02E-B17F-B867-ACF072020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795E9897-048C-FBB9-DC8C-97F1B1AA4F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055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0A6841D7-5BB4-7D14-FDD4-989DE6A0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14018E7E-080E-ADB9-1F15-EC400805A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C53124A7-810B-04E9-43CF-BAE0E9870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E25FD05C-AB16-A080-ADC5-AEAF9947E2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396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99F46C9-A6D0-5E5B-6071-BE09C916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AF66155B-DDF4-98AB-6F95-22BA8E844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D51E4547-53C6-404D-D694-D3F1F4E80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3975E58A-986B-0AA3-CCE0-9AC97223A8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445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D10C025-2591-B22B-C834-F333F209B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27E8A428-118E-CD69-2DE0-750AF9833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88C0F4D4-D79E-420B-B6D5-444FF7476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23668A50-97AB-D655-D475-DA1A679AB0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8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27C2E5FF-1F26-D2CD-5ED6-FD754ACB5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6E4ADA9F-55B4-3928-67BC-59C967CEDD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C8FFA485-5881-0C52-9496-3DF9EBAF4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C978149A-514B-6EE9-58BC-A5497D8826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292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934E67C-BA71-8055-F7E5-439C4E5FB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ABBB217F-A1CC-45B5-2A73-C4CC1CD45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04210FB6-28B0-27EA-417C-20D9965FD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CDDE338F-24FC-F2AB-19DF-F8E09DFF64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424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4C6644D9-FE00-922B-E29C-688E34D4C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D3F4517B-E90C-0F8E-6C42-701D92FDC3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7585624A-7B64-94DD-5346-7DB00DAA5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Installation: https://python-poetry.org/docs/#installing-with-the-official-installer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 recommend using the official installer instead of installing it via pip (or similar). It‘s much more stable in my experience.</a:t>
            </a:r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Usage: https://python-poetry.org/docs/basic-usage/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dirty="0"/>
              <a:t>Publish Package to </a:t>
            </a:r>
            <a:r>
              <a:rPr lang="en-US" dirty="0" err="1"/>
              <a:t>PyPI</a:t>
            </a:r>
            <a:r>
              <a:rPr lang="en-US" dirty="0"/>
              <a:t>: https://www.freecodecamp.org/news/how-to-build-and-publish-python-packages-with-poetry/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E2FA035B-B34D-3DA5-FF96-C94FC223B7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5487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https://docs.astral.sh/ruff/linter/</a:t>
            </a:r>
          </a:p>
          <a:p>
            <a:endParaRPr lang="de-DE" dirty="0"/>
          </a:p>
          <a:p>
            <a:r>
              <a:rPr lang="de-DE" dirty="0" err="1"/>
              <a:t>Configuration</a:t>
            </a:r>
            <a:r>
              <a:rPr lang="de-DE" dirty="0"/>
              <a:t>: https://docs.astral.sh/ruff/configuration/</a:t>
            </a:r>
          </a:p>
          <a:p>
            <a:endParaRPr lang="de-DE" dirty="0"/>
          </a:p>
          <a:p>
            <a:r>
              <a:rPr lang="de-DE" dirty="0"/>
              <a:t>Rules: https://docs.astral.sh/ruff/rules/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742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https://docs.astral.sh/ruff/linter/</a:t>
            </a:r>
          </a:p>
          <a:p>
            <a:endParaRPr lang="de-DE" dirty="0"/>
          </a:p>
          <a:p>
            <a:r>
              <a:rPr lang="de-DE" dirty="0" err="1"/>
              <a:t>Configuration</a:t>
            </a:r>
            <a:r>
              <a:rPr lang="de-DE" dirty="0"/>
              <a:t>: https://docs.astral.sh/ruff/configuration/</a:t>
            </a:r>
          </a:p>
          <a:p>
            <a:endParaRPr lang="de-DE" dirty="0"/>
          </a:p>
          <a:p>
            <a:r>
              <a:rPr lang="de-DE" dirty="0"/>
              <a:t>Rules: https://docs.astral.sh/ruff/rules/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447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E846BB45-FC1E-C084-513B-A879CA5C6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D3A5C1D8-E985-B8C2-ADF8-F2C046FC5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3CBB3A76-080B-78B5-7108-A5CE850D6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https://docs.astral.sh/ruff/linter/</a:t>
            </a:r>
          </a:p>
          <a:p>
            <a:endParaRPr lang="de-DE" dirty="0"/>
          </a:p>
          <a:p>
            <a:r>
              <a:rPr lang="de-DE" dirty="0" err="1"/>
              <a:t>Configuration</a:t>
            </a:r>
            <a:r>
              <a:rPr lang="de-DE" dirty="0"/>
              <a:t>: https://docs.astral.sh/ruff/configuration/</a:t>
            </a:r>
          </a:p>
          <a:p>
            <a:endParaRPr lang="de-DE" dirty="0"/>
          </a:p>
          <a:p>
            <a:r>
              <a:rPr lang="de-DE" dirty="0"/>
              <a:t>Rules: https://docs.astral.sh/ruff/rules/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FA45386D-A02D-FEF0-628B-4859C727B7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085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B736CF49-3FD2-A741-851B-131009351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C15006AB-0781-F552-3155-BB5E97274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A4F6DACC-B965-14EB-775B-7EEDA0D04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https://docs.astral.sh/ruff/linter/</a:t>
            </a:r>
          </a:p>
          <a:p>
            <a:endParaRPr lang="de-DE" dirty="0"/>
          </a:p>
          <a:p>
            <a:r>
              <a:rPr lang="de-DE" dirty="0" err="1"/>
              <a:t>Configuration</a:t>
            </a:r>
            <a:r>
              <a:rPr lang="de-DE" dirty="0"/>
              <a:t>: https://docs.astral.sh/ruff/configuration/</a:t>
            </a:r>
          </a:p>
          <a:p>
            <a:endParaRPr lang="de-DE" dirty="0"/>
          </a:p>
          <a:p>
            <a:r>
              <a:rPr lang="de-DE" dirty="0"/>
              <a:t>Rules: https://docs.astral.sh/ruff/rules/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18F54AA7-A08F-B0AB-439D-C8EE2E3438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551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6D16630F-1053-3585-3E68-3371E4FA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60CF749E-30F6-F5E0-1AA3-0BBB5C6BA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1E8AC465-58DE-5FFF-A6CD-30A8FD2E4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https://docs.astral.sh/ruff/linter/</a:t>
            </a:r>
          </a:p>
          <a:p>
            <a:endParaRPr lang="de-DE" dirty="0"/>
          </a:p>
          <a:p>
            <a:r>
              <a:rPr lang="de-DE" dirty="0" err="1"/>
              <a:t>Configuration</a:t>
            </a:r>
            <a:r>
              <a:rPr lang="de-DE" dirty="0"/>
              <a:t>: https://docs.astral.sh/ruff/configuration/</a:t>
            </a:r>
          </a:p>
          <a:p>
            <a:endParaRPr lang="de-DE" dirty="0"/>
          </a:p>
          <a:p>
            <a:r>
              <a:rPr lang="de-DE" dirty="0"/>
              <a:t>Rules: https://docs.astral.sh/ruff/rules/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5301B476-8BFB-39FA-363A-C00C31DE61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296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https://docs.astral.sh/ruff/formatter/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769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84FE2FB8-0D83-5B9E-9226-C413E494C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71A58533-A71E-1C0D-2C5F-F8CBAC473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FBC29FFC-75C6-46A7-A752-8C1D9F8198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https://docs.astral.sh/ruff/formatter/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74986EDD-9DE4-C7F4-900C-826E6CC953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916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A057D16D-8CBA-1666-30DC-AAC403E01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5A827A51-89BB-DEF7-36C8-7172BD145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3E5B3366-8383-7E1F-8EEC-5A58CD5F4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https://docs.astral.sh/ruff/formatter/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0007550B-5C4C-70B1-B936-CB52D4E0F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80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4457728-D21B-8AE7-BCFF-B8C3AEA85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02BB2E6F-793A-D052-9449-4BA1F993B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96903DB5-0598-4560-3378-A7527327CA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Documentation</a:t>
            </a:r>
            <a:r>
              <a:rPr lang="de-DE" dirty="0"/>
              <a:t>: https://mypy-lang.org</a:t>
            </a:r>
            <a:endParaRPr dirty="0"/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F1172BEB-B6BC-59D4-B47F-05E5730A9A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941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030F7D21-6749-4D38-A598-91E86FA4F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F1E2A07D-D8FC-2207-3011-2C9D29E2A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C251119C-318D-8337-7E93-2EB172C22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Documentation</a:t>
            </a:r>
            <a:r>
              <a:rPr lang="de-DE" dirty="0"/>
              <a:t>: https://mypy-lang.org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40BC87B5-E74F-1F3F-0E5C-E48E7D5CF4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671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https://pdoc.dev/docs/pdoc.html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92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 err="1"/>
              <a:t>Documentation</a:t>
            </a:r>
            <a:r>
              <a:rPr lang="de-DE" dirty="0"/>
              <a:t>: https://pdoc.dev/docs/pdoc.html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9520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82D6FC52-2766-8EF5-EC88-8125EC46D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3A2D9729-BB99-8C7E-0D84-731B92456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87A10C7C-5527-D6AD-75E4-D48F0A518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dirty="0" err="1"/>
              <a:t>Documentation</a:t>
            </a:r>
            <a:r>
              <a:rPr lang="de-DE" dirty="0"/>
              <a:t>: https://pdoc.dev/docs/pdoc.html</a:t>
            </a:r>
          </a:p>
        </p:txBody>
      </p:sp>
      <p:sp>
        <p:nvSpPr>
          <p:cNvPr id="169" name="Google Shape;169;p7:notes">
            <a:extLst>
              <a:ext uri="{FF2B5EF4-FFF2-40B4-BE49-F238E27FC236}">
                <a16:creationId xmlns:a16="http://schemas.microsoft.com/office/drawing/2014/main" id="{57E1CB99-7EEB-76DA-B5E9-FC4F5E4952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437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 err="1"/>
              <a:t>Documentation</a:t>
            </a:r>
            <a:r>
              <a:rPr lang="de-DE" dirty="0"/>
              <a:t>: https://pdoc.dev/docs/pdoc.html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2784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https://pre-commit.com</a:t>
            </a:r>
          </a:p>
          <a:p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pre-commit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: https://pre-commit.com/hooks.html</a:t>
            </a:r>
          </a:p>
          <a:p>
            <a:endParaRPr lang="de-DE" dirty="0"/>
          </a:p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pre-commit</a:t>
            </a:r>
            <a:r>
              <a:rPr lang="de-DE" dirty="0"/>
              <a:t> hook: https://dev.to/jalvaradosegura/create-your-own-pre-commit-hook-3kh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617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https://pre-commit.com</a:t>
            </a:r>
          </a:p>
          <a:p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pre-commit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: https://pre-commit.com/hooks.html</a:t>
            </a:r>
          </a:p>
          <a:p>
            <a:endParaRPr lang="de-DE" dirty="0"/>
          </a:p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pre-commit</a:t>
            </a:r>
            <a:r>
              <a:rPr lang="de-DE" dirty="0"/>
              <a:t> hook: https://dev.to/jalvaradosegura/create-your-own-pre-commit-hook-3kh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692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https://pre-commit.com</a:t>
            </a:r>
          </a:p>
          <a:p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pre-commit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: https://pre-commit.com/hooks.html</a:t>
            </a:r>
          </a:p>
          <a:p>
            <a:endParaRPr lang="de-DE" dirty="0"/>
          </a:p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pre-commit</a:t>
            </a:r>
            <a:r>
              <a:rPr lang="de-DE" dirty="0"/>
              <a:t> hook: https://dev.to/jalvaradosegura/create-your-own-pre-commit-hook-3kh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458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https://pre-commit.com</a:t>
            </a:r>
          </a:p>
          <a:p>
            <a:endParaRPr lang="de-DE" dirty="0"/>
          </a:p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pre-commit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: https://pre-commit.com/hooks.html</a:t>
            </a:r>
          </a:p>
          <a:p>
            <a:endParaRPr lang="de-DE" dirty="0"/>
          </a:p>
          <a:p>
            <a:r>
              <a:rPr lang="de-DE" dirty="0"/>
              <a:t>Write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pre-commit</a:t>
            </a:r>
            <a:r>
              <a:rPr lang="de-DE" dirty="0"/>
              <a:t> hook: https://dev.to/jalvaradosegura/create-your-own-pre-commit-hook-3kh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187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&amp; </a:t>
            </a:r>
            <a:r>
              <a:rPr lang="de-DE" dirty="0" err="1"/>
              <a:t>Makefile</a:t>
            </a:r>
            <a:r>
              <a:rPr lang="de-DE" dirty="0"/>
              <a:t>: https://earthly.dev/blog/python-makefile/</a:t>
            </a:r>
          </a:p>
          <a:p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Windows: https://gnuwin32.sourceforge.net/packages/make.htm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035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de-DE" dirty="0"/>
              <a:t>More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&amp; </a:t>
            </a:r>
            <a:r>
              <a:rPr lang="de-DE" dirty="0" err="1"/>
              <a:t>Makefile</a:t>
            </a:r>
            <a:r>
              <a:rPr lang="de-DE" dirty="0"/>
              <a:t>: https://earthly.dev/blog/python-makefile/</a:t>
            </a:r>
          </a:p>
          <a:p>
            <a:endParaRPr lang="de-DE" dirty="0"/>
          </a:p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Windows: https://gnuwin32.sourceforge.net/packages/make.htm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15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Installation: https://github.com/pyenv/pyenv?tab=readme-ov-file#installation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(If you are a Linux/WSL2 user, you probably also have to look at https://github.com/pyenv/pyenv?tab=readme-ov-file#set-up-your-shell-environment-for-pyenv)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Usage: https://github.com/pyenv/pyenv?tab=readme-ov-file#usage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/>
              <a:t>For Windows Users: https://github.com/pyenv-win/pyenv-win</a:t>
            </a:r>
            <a:endParaRPr/>
          </a:p>
        </p:txBody>
      </p:sp>
      <p:sp>
        <p:nvSpPr>
          <p:cNvPr id="105" name="Google Shape;10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Installation: https://github.com/pyenv/pyenv?tab=readme-ov-file#installation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Linux/WSL2 </a:t>
            </a:r>
            <a:r>
              <a:rPr lang="de-DE" dirty="0" err="1"/>
              <a:t>user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also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https://github.com/pyenv/pyenv?tab=readme-ov-file#set-up-your-shell-environment-for-pyenv)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Usage</a:t>
            </a:r>
            <a:r>
              <a:rPr lang="de-DE" dirty="0"/>
              <a:t>: https://github.com/pyenv/pyenv?tab=readme-ov-file#usage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 dirty="0" err="1"/>
              <a:t>For</a:t>
            </a:r>
            <a:r>
              <a:rPr lang="de-DE" dirty="0"/>
              <a:t> Windows Users: https://github.com/pyenv-win/pyenv-win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Installation: https://github.com/pyenv/pyenv?tab=readme-ov-file#installation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(If you are a Linux/WSL2 user, you probably also have to look at https://github.com/pyenv/pyenv?tab=readme-ov-file#set-up-your-shell-environment-for-pyenv)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Usage: https://github.com/pyenv/pyenv?tab=readme-ov-file#usage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/>
              <a:t>For Windows Users: https://github.com/pyenv-win/pyenv-win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8a58a60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2b8a58a60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Installation: https://github.com/pyenv/pyenv?tab=readme-ov-file#installation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(If you are a Linux/WSL2 user, you probably also have to look at https://github.com/pyenv/pyenv?tab=readme-ov-file#set-up-your-shell-environment-for-pyenv)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Usage: https://github.com/pyenv/pyenv?tab=readme-ov-file#usage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/>
              <a:t>For Windows Users: https://github.com/pyenv-win/pyenv-win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b8a58a604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8a58a604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b8a58a604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Installation: https://github.com/pyenv/pyenv?tab=readme-ov-file#installation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(If you are a Linux/WSL2 user, you probably also have to look at https://github.com/pyenv/pyenv?tab=readme-ov-file#set-up-your-shell-environment-for-pyenv)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Usage: https://github.com/pyenv/pyenv?tab=readme-ov-file#usage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/>
              <a:t>For Windows Users: https://github.com/pyenv-win/pyenv-win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b8a58a604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Installation: https://python-poetry.org/docs/#installing-with-the-official-installer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I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installer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installing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via </a:t>
            </a:r>
            <a:r>
              <a:rPr lang="de-DE" dirty="0" err="1"/>
              <a:t>pip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).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in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.</a:t>
            </a:r>
            <a:endParaRPr dirty="0"/>
          </a:p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de-DE" dirty="0" err="1"/>
              <a:t>Usage</a:t>
            </a:r>
            <a:r>
              <a:rPr lang="de-DE" dirty="0"/>
              <a:t>: https://python-poetry.org/docs/basic-usage/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de-DE" dirty="0"/>
              <a:t>Publish Package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PyPI</a:t>
            </a:r>
            <a:r>
              <a:rPr lang="de-DE" dirty="0"/>
              <a:t>: https://www.freecodecamp.org/news/how-to-build-and-publish-python-packages-with-poetry/</a:t>
            </a:r>
            <a:endParaRPr dirty="0"/>
          </a:p>
        </p:txBody>
      </p:sp>
      <p:sp>
        <p:nvSpPr>
          <p:cNvPr id="169" name="Google Shape;16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de-DE" dirty="0"/>
              <a:t>7 Tools Every Python Developer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Know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5974CDDE-2D78-B48A-5452-82A399FF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36980FA9-DE93-51A4-E419-3C74A5B6AB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Dependency</a:t>
            </a:r>
            <a:r>
              <a:rPr lang="de-DE" dirty="0"/>
              <a:t> Management: Poetry</a:t>
            </a:r>
            <a:endParaRPr dirty="0"/>
          </a:p>
        </p:txBody>
      </p:sp>
      <p:pic>
        <p:nvPicPr>
          <p:cNvPr id="19" name="Grafik 18" descr="Ein Bild, das Text, Logo, Design enthält.&#10;&#10;Automatisch generierte Beschreibung">
            <a:extLst>
              <a:ext uri="{FF2B5EF4-FFF2-40B4-BE49-F238E27FC236}">
                <a16:creationId xmlns:a16="http://schemas.microsoft.com/office/drawing/2014/main" id="{8A147BC4-593A-7639-17F4-CBBCBEA42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7" y="1704975"/>
            <a:ext cx="65627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5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08E3A5AD-7673-0CF3-6CC1-272DBB5AA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A0631007-6864-03B3-0CD3-B0C503601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Dependency</a:t>
            </a:r>
            <a:r>
              <a:rPr lang="de-DE" dirty="0"/>
              <a:t> Management: Poetry</a:t>
            </a:r>
            <a:endParaRPr dirty="0"/>
          </a:p>
        </p:txBody>
      </p:sp>
      <p:pic>
        <p:nvPicPr>
          <p:cNvPr id="2" name="Google Shape;108;p4" descr="Computer - Kostenlose computer Icons">
            <a:extLst>
              <a:ext uri="{FF2B5EF4-FFF2-40B4-BE49-F238E27FC236}">
                <a16:creationId xmlns:a16="http://schemas.microsoft.com/office/drawing/2014/main" id="{FF00FBD3-3B0E-3D4B-1DF3-0FEA51FAD2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391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9;p4">
            <a:extLst>
              <a:ext uri="{FF2B5EF4-FFF2-40B4-BE49-F238E27FC236}">
                <a16:creationId xmlns:a16="http://schemas.microsoft.com/office/drawing/2014/main" id="{575AEEDB-D0BE-E241-A272-7997EDC8094A}"/>
              </a:ext>
            </a:extLst>
          </p:cNvPr>
          <p:cNvSpPr txBox="1"/>
          <p:nvPr/>
        </p:nvSpPr>
        <p:spPr>
          <a:xfrm>
            <a:off x="2050920" y="1876412"/>
            <a:ext cx="1032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</a:t>
            </a:r>
            <a:endParaRPr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3A53B4C3-36CC-B71B-8080-7723AD581B4B}"/>
              </a:ext>
            </a:extLst>
          </p:cNvPr>
          <p:cNvSpPr txBox="1"/>
          <p:nvPr/>
        </p:nvSpPr>
        <p:spPr>
          <a:xfrm>
            <a:off x="1890998" y="4040093"/>
            <a:ext cx="13519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0.10</a:t>
            </a:r>
            <a:endParaRPr dirty="0"/>
          </a:p>
        </p:txBody>
      </p:sp>
      <p:pic>
        <p:nvPicPr>
          <p:cNvPr id="5" name="Google Shape;111;p4" descr="Computer - Kostenlose computer Icons">
            <a:extLst>
              <a:ext uri="{FF2B5EF4-FFF2-40B4-BE49-F238E27FC236}">
                <a16:creationId xmlns:a16="http://schemas.microsoft.com/office/drawing/2014/main" id="{155D5472-EAC7-6059-E73B-C59214A005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660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0FD7FBD8-D3E8-4635-E282-672BFB2043A6}"/>
              </a:ext>
            </a:extLst>
          </p:cNvPr>
          <p:cNvSpPr txBox="1"/>
          <p:nvPr/>
        </p:nvSpPr>
        <p:spPr>
          <a:xfrm>
            <a:off x="5480189" y="1876412"/>
            <a:ext cx="1024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</a:t>
            </a:r>
            <a:endParaRPr/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BC3AD4E1-41DF-DC92-915E-79E6D8372C8F}"/>
              </a:ext>
            </a:extLst>
          </p:cNvPr>
          <p:cNvSpPr txBox="1"/>
          <p:nvPr/>
        </p:nvSpPr>
        <p:spPr>
          <a:xfrm>
            <a:off x="5393722" y="4040052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1.0</a:t>
            </a:r>
            <a:endParaRPr dirty="0"/>
          </a:p>
        </p:txBody>
      </p:sp>
      <p:pic>
        <p:nvPicPr>
          <p:cNvPr id="8" name="Google Shape;114;p4" descr="Computer - Kostenlose computer Icons">
            <a:extLst>
              <a:ext uri="{FF2B5EF4-FFF2-40B4-BE49-F238E27FC236}">
                <a16:creationId xmlns:a16="http://schemas.microsoft.com/office/drawing/2014/main" id="{2522230F-375B-4CE4-8592-DE13A3A336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929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p4">
            <a:extLst>
              <a:ext uri="{FF2B5EF4-FFF2-40B4-BE49-F238E27FC236}">
                <a16:creationId xmlns:a16="http://schemas.microsoft.com/office/drawing/2014/main" id="{1FD8CEA4-80AC-28E4-26B1-27B83E4B2712}"/>
              </a:ext>
            </a:extLst>
          </p:cNvPr>
          <p:cNvSpPr txBox="1"/>
          <p:nvPr/>
        </p:nvSpPr>
        <p:spPr>
          <a:xfrm>
            <a:off x="8909458" y="1876412"/>
            <a:ext cx="1022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</a:t>
            </a:r>
            <a:endParaRPr/>
          </a:p>
        </p:txBody>
      </p:sp>
      <p:sp>
        <p:nvSpPr>
          <p:cNvPr id="10" name="Google Shape;116;p4">
            <a:extLst>
              <a:ext uri="{FF2B5EF4-FFF2-40B4-BE49-F238E27FC236}">
                <a16:creationId xmlns:a16="http://schemas.microsoft.com/office/drawing/2014/main" id="{32EC04E1-1A19-DA3F-4849-4BE9A5168E90}"/>
              </a:ext>
            </a:extLst>
          </p:cNvPr>
          <p:cNvSpPr txBox="1"/>
          <p:nvPr/>
        </p:nvSpPr>
        <p:spPr>
          <a:xfrm>
            <a:off x="8822190" y="4040052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2.0</a:t>
            </a:r>
            <a:endParaRPr dirty="0"/>
          </a:p>
        </p:txBody>
      </p:sp>
      <p:sp>
        <p:nvSpPr>
          <p:cNvPr id="11" name="Google Shape;132;p5">
            <a:extLst>
              <a:ext uri="{FF2B5EF4-FFF2-40B4-BE49-F238E27FC236}">
                <a16:creationId xmlns:a16="http://schemas.microsoft.com/office/drawing/2014/main" id="{76A3FB72-3DB6-3DC3-DDA6-B6D7BC1AD02A}"/>
              </a:ext>
            </a:extLst>
          </p:cNvPr>
          <p:cNvSpPr/>
          <p:nvPr/>
        </p:nvSpPr>
        <p:spPr>
          <a:xfrm>
            <a:off x="1643605" y="1690688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5">
            <a:extLst>
              <a:ext uri="{FF2B5EF4-FFF2-40B4-BE49-F238E27FC236}">
                <a16:creationId xmlns:a16="http://schemas.microsoft.com/office/drawing/2014/main" id="{9C652B8D-7958-2DD8-010A-E053200392B3}"/>
              </a:ext>
            </a:extLst>
          </p:cNvPr>
          <p:cNvSpPr/>
          <p:nvPr/>
        </p:nvSpPr>
        <p:spPr>
          <a:xfrm>
            <a:off x="5043130" y="1690687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4;p5">
            <a:extLst>
              <a:ext uri="{FF2B5EF4-FFF2-40B4-BE49-F238E27FC236}">
                <a16:creationId xmlns:a16="http://schemas.microsoft.com/office/drawing/2014/main" id="{C9EA2E43-494D-46AC-E030-82BCA9D5DAE9}"/>
              </a:ext>
            </a:extLst>
          </p:cNvPr>
          <p:cNvSpPr/>
          <p:nvPr/>
        </p:nvSpPr>
        <p:spPr>
          <a:xfrm>
            <a:off x="8507072" y="1690687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5">
            <a:extLst>
              <a:ext uri="{FF2B5EF4-FFF2-40B4-BE49-F238E27FC236}">
                <a16:creationId xmlns:a16="http://schemas.microsoft.com/office/drawing/2014/main" id="{AB4D8EB7-4D8A-55EE-6D18-BB7CA54036B0}"/>
              </a:ext>
            </a:extLst>
          </p:cNvPr>
          <p:cNvSpPr txBox="1"/>
          <p:nvPr/>
        </p:nvSpPr>
        <p:spPr>
          <a:xfrm>
            <a:off x="1025912" y="5006898"/>
            <a:ext cx="92443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à"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own virtual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lang="de-DE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à"/>
            </a:pP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conflicts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486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A3D86737-EEE8-6D08-9D15-F34B55D63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05DDA645-EA43-E83E-3581-5FE9542C8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Dependency</a:t>
            </a:r>
            <a:r>
              <a:rPr lang="de-DE" dirty="0"/>
              <a:t> Management: Poetry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33D04B89-FB36-2550-4282-3C6C4E1053D3}"/>
              </a:ext>
            </a:extLst>
          </p:cNvPr>
          <p:cNvSpPr txBox="1"/>
          <p:nvPr/>
        </p:nvSpPr>
        <p:spPr>
          <a:xfrm>
            <a:off x="1041709" y="1690688"/>
            <a:ext cx="2047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Poetry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6">
            <a:extLst>
              <a:ext uri="{FF2B5EF4-FFF2-40B4-BE49-F238E27FC236}">
                <a16:creationId xmlns:a16="http://schemas.microsoft.com/office/drawing/2014/main" id="{5E2753E2-7B63-43B4-2B73-D319713840F9}"/>
              </a:ext>
            </a:extLst>
          </p:cNvPr>
          <p:cNvSpPr txBox="1"/>
          <p:nvPr/>
        </p:nvSpPr>
        <p:spPr>
          <a:xfrm>
            <a:off x="1041709" y="3969384"/>
            <a:ext cx="37753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Initialize Poetry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dirty="0"/>
          </a:p>
        </p:txBody>
      </p:sp>
      <p:pic>
        <p:nvPicPr>
          <p:cNvPr id="20" name="Grafik 1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BBF0CFF-3D18-CE2A-471E-701A6935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69995"/>
            <a:ext cx="6240544" cy="1219671"/>
          </a:xfrm>
          <a:prstGeom prst="rect">
            <a:avLst/>
          </a:prstGeom>
        </p:spPr>
      </p:pic>
      <p:pic>
        <p:nvPicPr>
          <p:cNvPr id="22" name="Grafik 21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E178C56C-2FE8-7416-FFCF-1DC2BBD91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442411"/>
            <a:ext cx="3258434" cy="16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9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2CAB8A4-45E6-351D-B13D-3CC545F4C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1ED8295F-3D20-A0FF-0C2C-73A455A23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04B757DC-BA6A-3855-9E1F-D81AC0119072}"/>
              </a:ext>
            </a:extLst>
          </p:cNvPr>
          <p:cNvSpPr txBox="1"/>
          <p:nvPr/>
        </p:nvSpPr>
        <p:spPr>
          <a:xfrm>
            <a:off x="1041709" y="1690688"/>
            <a:ext cx="35789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Resulting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pyproject.toml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fik 4" descr="Ein Bild, das Text, Elektronik, Screenshot, Display enthält.&#10;&#10;Automatisch generierte Beschreibung">
            <a:extLst>
              <a:ext uri="{FF2B5EF4-FFF2-40B4-BE49-F238E27FC236}">
                <a16:creationId xmlns:a16="http://schemas.microsoft.com/office/drawing/2014/main" id="{71E5B212-F57F-A94D-AC47-F80B1049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49813"/>
            <a:ext cx="4460711" cy="367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A9A764CF-859E-7B25-3FE5-9838B67C8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81CE6511-F586-2260-FC73-282BA0CCB2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315AC1E0-B236-BFF9-3150-130AF31FB8B7}"/>
              </a:ext>
            </a:extLst>
          </p:cNvPr>
          <p:cNvSpPr txBox="1"/>
          <p:nvPr/>
        </p:nvSpPr>
        <p:spPr>
          <a:xfrm>
            <a:off x="1041709" y="1690688"/>
            <a:ext cx="262531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dependencies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9BD866B6-B355-6A2E-A559-74F71DC5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63674"/>
            <a:ext cx="4009387" cy="14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8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E527FFE-2E5F-74CC-78B3-5D062EE8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5004709E-6422-60C1-79DA-E1F0CF72E4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AC43D008-ED4F-414C-91B7-6DFC47FCF472}"/>
              </a:ext>
            </a:extLst>
          </p:cNvPr>
          <p:cNvSpPr txBox="1"/>
          <p:nvPr/>
        </p:nvSpPr>
        <p:spPr>
          <a:xfrm>
            <a:off x="1041709" y="1690688"/>
            <a:ext cx="35789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Resulting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pyproject.toml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fik 1" descr="Ein Bild, das Text, Elektronik, Screenshot, Multimedia enthält.&#10;&#10;Automatisch generierte Beschreibung">
            <a:extLst>
              <a:ext uri="{FF2B5EF4-FFF2-40B4-BE49-F238E27FC236}">
                <a16:creationId xmlns:a16="http://schemas.microsoft.com/office/drawing/2014/main" id="{84F02D22-FCD9-8396-2A15-F9CADB83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13481"/>
            <a:ext cx="4119629" cy="3760509"/>
          </a:xfrm>
          <a:prstGeom prst="rect">
            <a:avLst/>
          </a:prstGeom>
        </p:spPr>
      </p:pic>
      <p:sp>
        <p:nvSpPr>
          <p:cNvPr id="3" name="Google Shape;143;p6">
            <a:extLst>
              <a:ext uri="{FF2B5EF4-FFF2-40B4-BE49-F238E27FC236}">
                <a16:creationId xmlns:a16="http://schemas.microsoft.com/office/drawing/2014/main" id="{AD88853E-6592-AD2A-F2E4-E689A415DBBE}"/>
              </a:ext>
            </a:extLst>
          </p:cNvPr>
          <p:cNvSpPr txBox="1"/>
          <p:nvPr/>
        </p:nvSpPr>
        <p:spPr>
          <a:xfrm>
            <a:off x="6466501" y="1691004"/>
            <a:ext cx="35789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Resulting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poetry.lock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C97246-E9FF-5A6D-0317-DBC6EF0247C0}"/>
              </a:ext>
            </a:extLst>
          </p:cNvPr>
          <p:cNvSpPr txBox="1"/>
          <p:nvPr/>
        </p:nvSpPr>
        <p:spPr>
          <a:xfrm>
            <a:off x="6466501" y="2066199"/>
            <a:ext cx="4387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long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2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E30D4525-A214-10FD-3A56-4DBDBFBA6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28F62F7E-DC35-173E-271D-DC0C29D4D3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77063671-DEE2-48EE-6884-7E7135070CDE}"/>
              </a:ext>
            </a:extLst>
          </p:cNvPr>
          <p:cNvSpPr txBox="1"/>
          <p:nvPr/>
        </p:nvSpPr>
        <p:spPr>
          <a:xfrm>
            <a:off x="1041709" y="1690688"/>
            <a:ext cx="2047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Create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6">
            <a:extLst>
              <a:ext uri="{FF2B5EF4-FFF2-40B4-BE49-F238E27FC236}">
                <a16:creationId xmlns:a16="http://schemas.microsoft.com/office/drawing/2014/main" id="{F5BAA7FA-5FFF-B48E-0070-C9EB08B58109}"/>
              </a:ext>
            </a:extLst>
          </p:cNvPr>
          <p:cNvSpPr txBox="1"/>
          <p:nvPr/>
        </p:nvSpPr>
        <p:spPr>
          <a:xfrm>
            <a:off x="1041709" y="3969384"/>
            <a:ext cx="37753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4.1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Resulting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pyproject.toml</a:t>
            </a: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file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8379E7C-06ED-220C-F62D-01B34A1F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225311"/>
            <a:ext cx="5552388" cy="1309237"/>
          </a:xfrm>
          <a:prstGeom prst="rect">
            <a:avLst/>
          </a:prstGeom>
        </p:spPr>
      </p:pic>
      <p:pic>
        <p:nvPicPr>
          <p:cNvPr id="7" name="Grafik 6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2AEC6182-DDE9-E58A-B679-0D27ACA9E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446803"/>
            <a:ext cx="3285194" cy="18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9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4D80917-CBE1-02A9-6223-5A10B502D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C5FD1084-A4E9-B636-22BA-64207F1364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A459E673-C7BE-7F42-E862-A3C76B1A80F5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5;p6">
            <a:extLst>
              <a:ext uri="{FF2B5EF4-FFF2-40B4-BE49-F238E27FC236}">
                <a16:creationId xmlns:a16="http://schemas.microsoft.com/office/drawing/2014/main" id="{5A7A6FF8-6920-C34C-11CE-6D1FB8A7E4AD}"/>
              </a:ext>
            </a:extLst>
          </p:cNvPr>
          <p:cNvSpPr txBox="1"/>
          <p:nvPr/>
        </p:nvSpPr>
        <p:spPr>
          <a:xfrm>
            <a:off x="1041709" y="3969384"/>
            <a:ext cx="37753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6. Remove </a:t>
            </a:r>
            <a:r>
              <a:rPr lang="de-DE" sz="18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63A0237-6CD7-CE61-ED75-96E7EF8F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089713"/>
            <a:ext cx="4505651" cy="1516187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48D8987-2C33-B5EE-A729-831892140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338675"/>
            <a:ext cx="5216851" cy="15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3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731DD514-1E87-A816-97DF-86A5C1B7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26C93690-22FC-7BEC-B02D-54BB79E3B1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Dependency Management: Poetry</a:t>
            </a:r>
            <a:endParaRPr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8886BCB3-EE43-B4D6-4D98-8B2599BD67BB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Run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rafik 5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AA082A4E-7F22-913D-737C-6D6BAA69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27" y="2068958"/>
            <a:ext cx="6979534" cy="18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49F23-158E-7818-00B5-ED489639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Linting</a:t>
            </a:r>
            <a:r>
              <a:rPr lang="de-DE" dirty="0"/>
              <a:t>: Ruff</a:t>
            </a:r>
          </a:p>
        </p:txBody>
      </p:sp>
      <p:pic>
        <p:nvPicPr>
          <p:cNvPr id="5" name="Grafik 4" descr="Ein Bild, das Text, Säugetier, Poster enthält.&#10;&#10;Automatisch generierte Beschreibung">
            <a:extLst>
              <a:ext uri="{FF2B5EF4-FFF2-40B4-BE49-F238E27FC236}">
                <a16:creationId xmlns:a16="http://schemas.microsoft.com/office/drawing/2014/main" id="{E84B5417-CC5A-C4C2-2357-40A92A963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05" y="1342417"/>
            <a:ext cx="3138589" cy="50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3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2000"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More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…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1750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de-DE" dirty="0" err="1"/>
              <a:t>poetry</a:t>
            </a:r>
            <a:r>
              <a:rPr lang="de-DE" dirty="0"/>
              <a:t>, </a:t>
            </a:r>
            <a:r>
              <a:rPr lang="de-DE" dirty="0" err="1"/>
              <a:t>interrogate</a:t>
            </a:r>
            <a:r>
              <a:rPr lang="de-DE" dirty="0"/>
              <a:t>, </a:t>
            </a:r>
            <a:r>
              <a:rPr lang="de-DE" dirty="0" err="1"/>
              <a:t>setuptools</a:t>
            </a:r>
            <a:r>
              <a:rPr lang="de-DE" dirty="0"/>
              <a:t>, </a:t>
            </a:r>
            <a:r>
              <a:rPr lang="de-DE" dirty="0" err="1"/>
              <a:t>pyenv</a:t>
            </a:r>
            <a:r>
              <a:rPr lang="de-DE" dirty="0"/>
              <a:t>, </a:t>
            </a:r>
            <a:r>
              <a:rPr lang="de-DE" dirty="0" err="1"/>
              <a:t>virtualenv</a:t>
            </a:r>
            <a:r>
              <a:rPr lang="de-DE" dirty="0"/>
              <a:t>, </a:t>
            </a:r>
            <a:r>
              <a:rPr lang="de-DE" dirty="0" err="1"/>
              <a:t>black</a:t>
            </a:r>
            <a:r>
              <a:rPr lang="de-DE" dirty="0"/>
              <a:t>, </a:t>
            </a:r>
            <a:r>
              <a:rPr lang="de-DE" dirty="0" err="1"/>
              <a:t>ruff</a:t>
            </a:r>
            <a:r>
              <a:rPr lang="de-DE" dirty="0"/>
              <a:t>, </a:t>
            </a:r>
            <a:r>
              <a:rPr lang="de-DE" dirty="0" err="1"/>
              <a:t>isort</a:t>
            </a:r>
            <a:r>
              <a:rPr lang="de-DE" dirty="0"/>
              <a:t>, flake8, </a:t>
            </a:r>
            <a:r>
              <a:rPr lang="de-DE" dirty="0" err="1"/>
              <a:t>pylint</a:t>
            </a:r>
            <a:r>
              <a:rPr lang="de-DE" dirty="0"/>
              <a:t>, </a:t>
            </a:r>
            <a:r>
              <a:rPr lang="de-DE" dirty="0" err="1"/>
              <a:t>pre-commit</a:t>
            </a:r>
            <a:r>
              <a:rPr lang="de-DE" dirty="0"/>
              <a:t>, </a:t>
            </a:r>
            <a:r>
              <a:rPr lang="de-DE" dirty="0" err="1"/>
              <a:t>pipreqs</a:t>
            </a:r>
            <a:r>
              <a:rPr lang="de-DE" dirty="0"/>
              <a:t>, </a:t>
            </a:r>
            <a:r>
              <a:rPr lang="de-DE" dirty="0" err="1"/>
              <a:t>sphinx</a:t>
            </a:r>
            <a:r>
              <a:rPr lang="de-DE" dirty="0"/>
              <a:t>, </a:t>
            </a:r>
            <a:r>
              <a:rPr lang="de-DE" dirty="0" err="1"/>
              <a:t>nox</a:t>
            </a:r>
            <a:r>
              <a:rPr lang="de-DE" dirty="0"/>
              <a:t>, </a:t>
            </a:r>
            <a:r>
              <a:rPr lang="de-DE" dirty="0" err="1"/>
              <a:t>twine</a:t>
            </a:r>
            <a:r>
              <a:rPr lang="de-DE" dirty="0"/>
              <a:t>, </a:t>
            </a:r>
            <a:r>
              <a:rPr lang="de-DE" dirty="0" err="1"/>
              <a:t>pip</a:t>
            </a:r>
            <a:r>
              <a:rPr lang="de-DE" dirty="0"/>
              <a:t>, </a:t>
            </a:r>
            <a:r>
              <a:rPr lang="de-DE" dirty="0" err="1"/>
              <a:t>safety</a:t>
            </a:r>
            <a:r>
              <a:rPr lang="de-DE" dirty="0"/>
              <a:t>, </a:t>
            </a:r>
            <a:r>
              <a:rPr lang="de-DE" dirty="0" err="1"/>
              <a:t>darglint</a:t>
            </a:r>
            <a:r>
              <a:rPr lang="de-DE" dirty="0"/>
              <a:t>, </a:t>
            </a:r>
            <a:r>
              <a:rPr lang="de-DE" dirty="0" err="1"/>
              <a:t>docformatter</a:t>
            </a:r>
            <a:r>
              <a:rPr lang="de-DE" dirty="0"/>
              <a:t>, </a:t>
            </a:r>
            <a:r>
              <a:rPr lang="de-DE" dirty="0" err="1"/>
              <a:t>pydoctor</a:t>
            </a:r>
            <a:r>
              <a:rPr lang="de-DE" dirty="0"/>
              <a:t>, </a:t>
            </a:r>
            <a:r>
              <a:rPr lang="de-DE" dirty="0" err="1"/>
              <a:t>bandit</a:t>
            </a:r>
            <a:r>
              <a:rPr lang="de-DE" dirty="0"/>
              <a:t>, </a:t>
            </a:r>
            <a:r>
              <a:rPr lang="de-DE" dirty="0" err="1"/>
              <a:t>pip-autoremove</a:t>
            </a:r>
            <a:r>
              <a:rPr lang="de-DE" dirty="0"/>
              <a:t>, </a:t>
            </a:r>
            <a:r>
              <a:rPr lang="de-DE" dirty="0" err="1"/>
              <a:t>miniconda</a:t>
            </a:r>
            <a:r>
              <a:rPr lang="de-DE" dirty="0"/>
              <a:t>, </a:t>
            </a:r>
            <a:r>
              <a:rPr lang="de-DE" dirty="0" err="1"/>
              <a:t>hatch</a:t>
            </a:r>
            <a:r>
              <a:rPr lang="de-DE" dirty="0"/>
              <a:t>, </a:t>
            </a:r>
            <a:r>
              <a:rPr lang="de-DE" dirty="0" err="1"/>
              <a:t>pyflakes</a:t>
            </a:r>
            <a:r>
              <a:rPr lang="de-DE" dirty="0"/>
              <a:t>, </a:t>
            </a:r>
            <a:r>
              <a:rPr lang="de-DE" dirty="0" err="1"/>
              <a:t>pdm</a:t>
            </a:r>
            <a:r>
              <a:rPr lang="de-DE" dirty="0"/>
              <a:t>, </a:t>
            </a:r>
            <a:r>
              <a:rPr lang="de-DE" dirty="0" err="1"/>
              <a:t>pipenv</a:t>
            </a:r>
            <a:r>
              <a:rPr lang="de-DE" dirty="0"/>
              <a:t>, autopep8, </a:t>
            </a:r>
            <a:r>
              <a:rPr lang="de-DE" dirty="0" err="1"/>
              <a:t>pytype</a:t>
            </a:r>
            <a:r>
              <a:rPr lang="de-DE" dirty="0"/>
              <a:t>, </a:t>
            </a:r>
            <a:r>
              <a:rPr lang="de-DE" dirty="0" err="1"/>
              <a:t>commitizen</a:t>
            </a:r>
            <a:r>
              <a:rPr lang="de-DE" dirty="0"/>
              <a:t>, </a:t>
            </a:r>
            <a:r>
              <a:rPr lang="de-DE" dirty="0" err="1"/>
              <a:t>pyright</a:t>
            </a:r>
            <a:r>
              <a:rPr lang="de-DE" dirty="0"/>
              <a:t>, </a:t>
            </a:r>
            <a:r>
              <a:rPr lang="de-DE" dirty="0" err="1"/>
              <a:t>tox</a:t>
            </a:r>
            <a:r>
              <a:rPr lang="de-DE" dirty="0"/>
              <a:t>, </a:t>
            </a:r>
            <a:r>
              <a:rPr lang="de-DE" dirty="0" err="1"/>
              <a:t>makefile</a:t>
            </a:r>
            <a:r>
              <a:rPr lang="de-DE" dirty="0"/>
              <a:t>, </a:t>
            </a:r>
            <a:r>
              <a:rPr lang="de-DE" dirty="0" err="1"/>
              <a:t>pdoc</a:t>
            </a:r>
            <a:r>
              <a:rPr lang="de-DE" dirty="0"/>
              <a:t>, </a:t>
            </a:r>
            <a:r>
              <a:rPr lang="de-DE" dirty="0" err="1"/>
              <a:t>vulture</a:t>
            </a:r>
            <a:r>
              <a:rPr lang="de-DE" dirty="0"/>
              <a:t>, </a:t>
            </a:r>
            <a:r>
              <a:rPr lang="de-DE" dirty="0" err="1"/>
              <a:t>yapf</a:t>
            </a:r>
            <a:r>
              <a:rPr lang="de-DE" dirty="0"/>
              <a:t>, </a:t>
            </a:r>
            <a:r>
              <a:rPr lang="de-DE" dirty="0" err="1"/>
              <a:t>autoflake</a:t>
            </a:r>
            <a:r>
              <a:rPr lang="de-DE" dirty="0"/>
              <a:t>, </a:t>
            </a:r>
            <a:r>
              <a:rPr lang="de-DE" dirty="0" err="1"/>
              <a:t>blacken-docs</a:t>
            </a:r>
            <a:r>
              <a:rPr lang="de-DE" dirty="0"/>
              <a:t>, </a:t>
            </a:r>
            <a:r>
              <a:rPr lang="de-DE" dirty="0" err="1"/>
              <a:t>conda</a:t>
            </a:r>
            <a:r>
              <a:rPr lang="de-DE" dirty="0"/>
              <a:t>, </a:t>
            </a:r>
            <a:r>
              <a:rPr lang="de-DE" dirty="0" err="1"/>
              <a:t>pyflow</a:t>
            </a:r>
            <a:r>
              <a:rPr lang="de-DE" dirty="0"/>
              <a:t>, </a:t>
            </a:r>
            <a:r>
              <a:rPr lang="de-DE" dirty="0" err="1"/>
              <a:t>mypy</a:t>
            </a:r>
            <a:r>
              <a:rPr lang="de-DE" dirty="0"/>
              <a:t>, </a:t>
            </a:r>
            <a:r>
              <a:rPr lang="de-DE" dirty="0" err="1"/>
              <a:t>flit</a:t>
            </a:r>
            <a:r>
              <a:rPr lang="de-DE" dirty="0"/>
              <a:t>, </a:t>
            </a:r>
            <a:r>
              <a:rPr lang="de-DE" dirty="0" err="1"/>
              <a:t>pip</a:t>
            </a:r>
            <a:r>
              <a:rPr lang="de-DE" dirty="0"/>
              <a:t>-audit, </a:t>
            </a:r>
            <a:r>
              <a:rPr lang="de-DE" dirty="0" err="1"/>
              <a:t>justfile</a:t>
            </a:r>
            <a:r>
              <a:rPr lang="de-DE" dirty="0"/>
              <a:t>, </a:t>
            </a:r>
            <a:r>
              <a:rPr lang="de-DE" dirty="0" err="1"/>
              <a:t>pycodestyle</a:t>
            </a:r>
            <a:r>
              <a:rPr lang="de-DE" dirty="0"/>
              <a:t>, </a:t>
            </a:r>
            <a:r>
              <a:rPr lang="de-DE" dirty="0" err="1"/>
              <a:t>pipx</a:t>
            </a:r>
            <a:r>
              <a:rPr lang="de-DE" dirty="0"/>
              <a:t>, </a:t>
            </a:r>
            <a:r>
              <a:rPr lang="de-DE" dirty="0" err="1"/>
              <a:t>mamba</a:t>
            </a:r>
            <a:r>
              <a:rPr lang="de-DE" dirty="0"/>
              <a:t>, </a:t>
            </a:r>
            <a:r>
              <a:rPr lang="de-DE" dirty="0" err="1"/>
              <a:t>blue</a:t>
            </a:r>
            <a:r>
              <a:rPr lang="de-DE" dirty="0"/>
              <a:t>, </a:t>
            </a:r>
            <a:r>
              <a:rPr lang="de-DE" dirty="0" err="1"/>
              <a:t>mkdocs</a:t>
            </a:r>
            <a:r>
              <a:rPr lang="de-DE" dirty="0"/>
              <a:t>, </a:t>
            </a:r>
            <a:r>
              <a:rPr lang="de-DE" dirty="0" err="1"/>
              <a:t>talisman</a:t>
            </a:r>
            <a:r>
              <a:rPr lang="de-DE" dirty="0"/>
              <a:t>, </a:t>
            </a:r>
            <a:r>
              <a:rPr lang="de-DE" dirty="0" err="1"/>
              <a:t>tryceratops</a:t>
            </a:r>
            <a:r>
              <a:rPr lang="de-DE" dirty="0"/>
              <a:t>, …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E5E2E-C804-AB3B-06EE-555BC7AC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Linting</a:t>
            </a:r>
            <a:r>
              <a:rPr lang="de-DE" dirty="0"/>
              <a:t>: Ruff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FCCEE-DE1D-E06D-8F6D-2EA0EC850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179288" cy="4351338"/>
          </a:xfrm>
        </p:spPr>
        <p:txBody>
          <a:bodyPr/>
          <a:lstStyle/>
          <a:p>
            <a:r>
              <a:rPr lang="de-DE" dirty="0" err="1"/>
              <a:t>Written</a:t>
            </a:r>
            <a:r>
              <a:rPr lang="de-DE" dirty="0"/>
              <a:t> in Rust </a:t>
            </a:r>
            <a:r>
              <a:rPr lang="de-DE" dirty="0">
                <a:sym typeface="Wingdings" panose="05000000000000000000" pitchFamily="2" charset="2"/>
              </a:rPr>
              <a:t> Super-fast</a:t>
            </a:r>
          </a:p>
          <a:p>
            <a:r>
              <a:rPr lang="de-DE" dirty="0">
                <a:sym typeface="Wingdings" panose="05000000000000000000" pitchFamily="2" charset="2"/>
              </a:rPr>
              <a:t>Over 700 </a:t>
            </a:r>
            <a:r>
              <a:rPr lang="de-DE" dirty="0" err="1">
                <a:sym typeface="Wingdings" panose="05000000000000000000" pitchFamily="2" charset="2"/>
              </a:rPr>
              <a:t>built</a:t>
            </a:r>
            <a:r>
              <a:rPr lang="de-DE" dirty="0">
                <a:sym typeface="Wingdings" panose="05000000000000000000" pitchFamily="2" charset="2"/>
              </a:rPr>
              <a:t>-in </a:t>
            </a:r>
            <a:r>
              <a:rPr lang="de-DE" dirty="0" err="1">
                <a:sym typeface="Wingdings" panose="05000000000000000000" pitchFamily="2" charset="2"/>
              </a:rPr>
              <a:t>rules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Can </a:t>
            </a:r>
            <a:r>
              <a:rPr lang="de-DE" dirty="0" err="1">
                <a:sym typeface="Wingdings" panose="05000000000000000000" pitchFamily="2" charset="2"/>
              </a:rPr>
              <a:t>format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code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later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23811FC-8893-C282-703B-E6DCB95B1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867039"/>
            <a:ext cx="655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21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C2175AD0-0AB7-5E8F-4A86-51A02E4D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0C55DABB-D229-1556-03B7-71F9E69EB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Linting</a:t>
            </a:r>
            <a:r>
              <a:rPr lang="de-DE" dirty="0"/>
              <a:t>: Ruff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8DE328C4-5E4D-B248-F5B4-AF6B401D7320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1E0E8B2C-0DE1-B4DF-0497-9F351AEF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46617"/>
            <a:ext cx="5029200" cy="1282213"/>
          </a:xfrm>
          <a:prstGeom prst="rect">
            <a:avLst/>
          </a:prstGeom>
        </p:spPr>
      </p:pic>
      <p:sp>
        <p:nvSpPr>
          <p:cNvPr id="5" name="Google Shape;143;p6">
            <a:extLst>
              <a:ext uri="{FF2B5EF4-FFF2-40B4-BE49-F238E27FC236}">
                <a16:creationId xmlns:a16="http://schemas.microsoft.com/office/drawing/2014/main" id="{5BE7D69E-54B7-F6BD-C999-6334F5AC115B}"/>
              </a:ext>
            </a:extLst>
          </p:cNvPr>
          <p:cNvSpPr txBox="1"/>
          <p:nvPr/>
        </p:nvSpPr>
        <p:spPr>
          <a:xfrm>
            <a:off x="7580732" y="1616260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rafik 6" descr="Ein Bild, das Text, Screenshot, Multimedia, Elektronisches Gerät enthält.&#10;&#10;Automatisch generierte Beschreibung">
            <a:extLst>
              <a:ext uri="{FF2B5EF4-FFF2-40B4-BE49-F238E27FC236}">
                <a16:creationId xmlns:a16="http://schemas.microsoft.com/office/drawing/2014/main" id="{7F2A4E8F-A3B8-2922-6CE6-95405CB4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732" y="2059979"/>
            <a:ext cx="1678889" cy="39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9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8AAB7401-5071-47EE-8077-FDB1F3987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B39195E9-4622-561A-CB92-3166660BDE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Linting</a:t>
            </a:r>
            <a:r>
              <a:rPr lang="de-DE" dirty="0"/>
              <a:t>: Ruff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5B660AF8-0BE5-20D7-CE1D-769D0D32D28A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Run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rafik 7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FBC7E6B8-63A5-B618-72BC-E974FE0A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205727"/>
            <a:ext cx="6694967" cy="1621047"/>
          </a:xfrm>
          <a:prstGeom prst="rect">
            <a:avLst/>
          </a:prstGeom>
        </p:spPr>
      </p:pic>
      <p:pic>
        <p:nvPicPr>
          <p:cNvPr id="12" name="Grafik 11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3CCD5695-3197-9DBF-4218-C56CCB2A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028042"/>
            <a:ext cx="5911702" cy="24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513BF51-8F12-99E9-43DC-1EAD5FF1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16D3C08F-54F7-17B9-1EBC-82D7B63D3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Linting</a:t>
            </a:r>
            <a:r>
              <a:rPr lang="de-DE" dirty="0"/>
              <a:t>: Ruff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BD6AE7E0-23C0-2625-E0C2-0BC1C409B6EE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Run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fix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818A78E6-867E-8A33-AFE1-44AD53607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06662"/>
            <a:ext cx="5082363" cy="1410347"/>
          </a:xfrm>
          <a:prstGeom prst="rect">
            <a:avLst/>
          </a:prstGeom>
        </p:spPr>
      </p:pic>
      <p:pic>
        <p:nvPicPr>
          <p:cNvPr id="5" name="Grafik 4" descr="Ein Bild, das Text, Screenshot, Multimedia, Software enthält.&#10;&#10;Automatisch generierte Beschreibung">
            <a:extLst>
              <a:ext uri="{FF2B5EF4-FFF2-40B4-BE49-F238E27FC236}">
                <a16:creationId xmlns:a16="http://schemas.microsoft.com/office/drawing/2014/main" id="{CBAC5744-33A9-FAA5-DFB3-34FF6A19B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3932983"/>
            <a:ext cx="8197984" cy="19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0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B0193F-227E-5FF3-9E8A-A1BFC713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Formatting</a:t>
            </a:r>
            <a:r>
              <a:rPr lang="de-DE" dirty="0"/>
              <a:t>: Ruff</a:t>
            </a:r>
          </a:p>
        </p:txBody>
      </p:sp>
      <p:pic>
        <p:nvPicPr>
          <p:cNvPr id="5" name="Grafik 4" descr="Ein Bild, das Text, Screenshot, Display, Schrift enthält.&#10;&#10;Automatisch generierte Beschreibung">
            <a:extLst>
              <a:ext uri="{FF2B5EF4-FFF2-40B4-BE49-F238E27FC236}">
                <a16:creationId xmlns:a16="http://schemas.microsoft.com/office/drawing/2014/main" id="{6BCECF27-A18E-244F-28DF-A667F78F0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35" y="1690688"/>
            <a:ext cx="9034130" cy="42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DDE1DEA-ECA3-797C-2F12-AEAFB067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4AE48C1C-4937-CE23-0011-8BB11CE85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Formatting</a:t>
            </a:r>
            <a:r>
              <a:rPr lang="de-DE" dirty="0"/>
              <a:t>: Ruff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35BE20E4-F02B-B417-B6B2-3594476552FB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B2FAE082-355F-3BA3-33E4-EACE3FC7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059979"/>
            <a:ext cx="2372138" cy="2158408"/>
          </a:xfrm>
          <a:prstGeom prst="rect">
            <a:avLst/>
          </a:prstGeom>
        </p:spPr>
      </p:pic>
      <p:sp>
        <p:nvSpPr>
          <p:cNvPr id="5" name="Google Shape;143;p6">
            <a:extLst>
              <a:ext uri="{FF2B5EF4-FFF2-40B4-BE49-F238E27FC236}">
                <a16:creationId xmlns:a16="http://schemas.microsoft.com/office/drawing/2014/main" id="{60DBD7C9-F118-74B4-4E85-D26902EDC152}"/>
              </a:ext>
            </a:extLst>
          </p:cNvPr>
          <p:cNvSpPr txBox="1"/>
          <p:nvPr/>
        </p:nvSpPr>
        <p:spPr>
          <a:xfrm>
            <a:off x="1041709" y="4392942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Run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ruff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C028EAC5-2D5F-854B-9B7C-850FAA22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817433"/>
            <a:ext cx="5918509" cy="16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7BAA997-9E4B-47D7-FEC5-376EADB0B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D8FF5683-1857-DB74-E9A5-7906FA643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Formatting</a:t>
            </a:r>
            <a:r>
              <a:rPr lang="de-DE" dirty="0"/>
              <a:t>: Ruff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4687A7F6-EDCE-928D-F191-B789D09689A4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Resulting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 descr="Ein Bild, das Text, Screenshot, Display, Schrift enthält.&#10;&#10;Automatisch generierte Beschreibung">
            <a:extLst>
              <a:ext uri="{FF2B5EF4-FFF2-40B4-BE49-F238E27FC236}">
                <a16:creationId xmlns:a16="http://schemas.microsoft.com/office/drawing/2014/main" id="{1463BAD9-B6F3-A6C7-0921-DD71E9E8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06016"/>
            <a:ext cx="4351321" cy="39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D29FA575-AA5C-7111-FA18-A7A61343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2E773B0C-4B10-8C66-63AC-3D11A6B833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: </a:t>
            </a:r>
            <a:r>
              <a:rPr lang="de-DE" dirty="0" err="1"/>
              <a:t>mypy</a:t>
            </a:r>
            <a:endParaRPr dirty="0"/>
          </a:p>
        </p:txBody>
      </p:sp>
      <p:pic>
        <p:nvPicPr>
          <p:cNvPr id="3" name="Grafik 2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A0B81544-94B9-FE21-3053-5B8E47856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2027860"/>
            <a:ext cx="6400800" cy="33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2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4B81488D-A12A-E990-AFE4-9DE2F7BB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1820AEFC-7549-3E7A-BEA5-4D3A9F5652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: </a:t>
            </a:r>
            <a:r>
              <a:rPr lang="de-DE" dirty="0" err="1"/>
              <a:t>mypy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A36088C3-8889-DD5B-8FF5-809AA67E4988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mypy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3;p6">
            <a:extLst>
              <a:ext uri="{FF2B5EF4-FFF2-40B4-BE49-F238E27FC236}">
                <a16:creationId xmlns:a16="http://schemas.microsoft.com/office/drawing/2014/main" id="{96547AAC-FD39-E4EA-3573-0F84C26BE014}"/>
              </a:ext>
            </a:extLst>
          </p:cNvPr>
          <p:cNvSpPr txBox="1"/>
          <p:nvPr/>
        </p:nvSpPr>
        <p:spPr>
          <a:xfrm>
            <a:off x="1041709" y="3918267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Run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mypy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9BAA358-A7E2-A121-B70D-A8177C86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09706"/>
            <a:ext cx="6898640" cy="1758834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724D231D-4425-3C11-927B-0DD6EABA5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344390"/>
            <a:ext cx="6502400" cy="11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17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B3115-DE5C-4025-6FD7-514B1353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pdoc</a:t>
            </a:r>
            <a:endParaRPr lang="de-DE" dirty="0"/>
          </a:p>
        </p:txBody>
      </p:sp>
      <p:pic>
        <p:nvPicPr>
          <p:cNvPr id="1026" name="Picture 2" descr="Look at me : r/ProgrammerHumor">
            <a:extLst>
              <a:ext uri="{FF2B5EF4-FFF2-40B4-BE49-F238E27FC236}">
                <a16:creationId xmlns:a16="http://schemas.microsoft.com/office/drawing/2014/main" id="{7B003668-83A1-E9E5-A2D2-B1BB2017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06" y="1690688"/>
            <a:ext cx="5545987" cy="463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93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Focusing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dirty="0"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/>
              <a:t>Python Version Management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 err="1"/>
              <a:t>Dependency</a:t>
            </a:r>
            <a:r>
              <a:rPr lang="de-DE" dirty="0"/>
              <a:t> Management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 err="1"/>
              <a:t>Linting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 err="1"/>
              <a:t>Formatting</a:t>
            </a:r>
            <a:endParaRPr lang="de-DE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/>
              <a:t>Type Checking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 err="1"/>
              <a:t>Documentation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de-DE" dirty="0"/>
              <a:t>Automation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89F8A-1E29-8FEF-AF9B-D4F0C12A4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0EEC8E-CDAE-2D60-EB4E-C517EB578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pdoc</a:t>
            </a:r>
            <a:endParaRPr lang="de-DE" dirty="0"/>
          </a:p>
        </p:txBody>
      </p:sp>
      <p:pic>
        <p:nvPicPr>
          <p:cNvPr id="6" name="Grafik 5" descr="Ein Bild, das Text, Elektronik, Screenshot, Display enthält.&#10;&#10;Automatisch generierte Beschreibung">
            <a:extLst>
              <a:ext uri="{FF2B5EF4-FFF2-40B4-BE49-F238E27FC236}">
                <a16:creationId xmlns:a16="http://schemas.microsoft.com/office/drawing/2014/main" id="{0FF9AEC7-B44B-F02D-3C98-B5DB804B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068" y="1690688"/>
            <a:ext cx="4487863" cy="4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1A92B305-5BEF-4B6D-2C4A-BF658B24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08674FFC-9FAA-0439-6094-0DC7BD5F99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pdoc</a:t>
            </a:r>
            <a:endParaRPr dirty="0"/>
          </a:p>
        </p:txBody>
      </p:sp>
      <p:sp>
        <p:nvSpPr>
          <p:cNvPr id="16" name="Google Shape;143;p6">
            <a:extLst>
              <a:ext uri="{FF2B5EF4-FFF2-40B4-BE49-F238E27FC236}">
                <a16:creationId xmlns:a16="http://schemas.microsoft.com/office/drawing/2014/main" id="{AB3EEB0C-07D6-836A-5B7F-7B8E9A9024F2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pdoc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3;p6">
            <a:extLst>
              <a:ext uri="{FF2B5EF4-FFF2-40B4-BE49-F238E27FC236}">
                <a16:creationId xmlns:a16="http://schemas.microsoft.com/office/drawing/2014/main" id="{B3F0FFA2-4295-40E8-4C74-53A7BBD5AF26}"/>
              </a:ext>
            </a:extLst>
          </p:cNvPr>
          <p:cNvSpPr txBox="1"/>
          <p:nvPr/>
        </p:nvSpPr>
        <p:spPr>
          <a:xfrm>
            <a:off x="1041709" y="3992175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Run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pdoc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ABF353C-895D-9022-7DD8-C6AE982D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082465"/>
            <a:ext cx="5953760" cy="1517933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FFC9BF1B-2EF0-5952-C730-18F85429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361466"/>
            <a:ext cx="7701280" cy="14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3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4A304-BF35-F31D-0030-7DFD5CB3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r>
              <a:rPr lang="de-DE" dirty="0"/>
              <a:t>: </a:t>
            </a:r>
            <a:r>
              <a:rPr lang="de-DE" dirty="0" err="1"/>
              <a:t>pdoc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0780D1-2277-EC0D-D4EB-D41FDE2E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057" y="1831361"/>
            <a:ext cx="7439885" cy="40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9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0509D-F51B-305B-1864-6788761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pre-commit</a:t>
            </a:r>
            <a:endParaRPr lang="de-DE" dirty="0"/>
          </a:p>
        </p:txBody>
      </p:sp>
      <p:pic>
        <p:nvPicPr>
          <p:cNvPr id="2052" name="Picture 4" descr="pre-commit hooks you must know. Boost your productivity and code… | by  Martin Thoma | Towards Data Science">
            <a:extLst>
              <a:ext uri="{FF2B5EF4-FFF2-40B4-BE49-F238E27FC236}">
                <a16:creationId xmlns:a16="http://schemas.microsoft.com/office/drawing/2014/main" id="{1FDB70CC-C63B-1B55-4CC7-352DB1C04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1690688"/>
            <a:ext cx="48387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14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97A26-46A6-1C8E-2A98-B2896175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pre-commit</a:t>
            </a:r>
            <a:endParaRPr lang="de-DE" dirty="0"/>
          </a:p>
        </p:txBody>
      </p:sp>
      <p:pic>
        <p:nvPicPr>
          <p:cNvPr id="5" name="Grafik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9676DD78-9D9A-8AA3-B934-46432DB6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24768"/>
            <a:ext cx="7113463" cy="1328397"/>
          </a:xfrm>
          <a:prstGeom prst="rect">
            <a:avLst/>
          </a:prstGeom>
        </p:spPr>
      </p:pic>
      <p:sp>
        <p:nvSpPr>
          <p:cNvPr id="6" name="Google Shape;143;p6">
            <a:extLst>
              <a:ext uri="{FF2B5EF4-FFF2-40B4-BE49-F238E27FC236}">
                <a16:creationId xmlns:a16="http://schemas.microsoft.com/office/drawing/2014/main" id="{F018C693-09D3-8DC7-19B7-1F51341F764A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pre-commit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3;p6">
            <a:extLst>
              <a:ext uri="{FF2B5EF4-FFF2-40B4-BE49-F238E27FC236}">
                <a16:creationId xmlns:a16="http://schemas.microsoft.com/office/drawing/2014/main" id="{CDDBA6F3-1DEC-349E-FB1C-E87EB3B450BC}"/>
              </a:ext>
            </a:extLst>
          </p:cNvPr>
          <p:cNvSpPr txBox="1"/>
          <p:nvPr/>
        </p:nvSpPr>
        <p:spPr>
          <a:xfrm>
            <a:off x="1041709" y="4034279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Set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hook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rafik 9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47B2A4E1-C680-E683-7B76-3344C2FD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467032"/>
            <a:ext cx="6230679" cy="15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02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31F6-8BF1-7DB4-B5FA-874FD077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57EE0-6B74-E181-9A87-D047F25F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pre-commit</a:t>
            </a:r>
            <a:endParaRPr lang="de-DE" dirty="0"/>
          </a:p>
        </p:txBody>
      </p:sp>
      <p:sp>
        <p:nvSpPr>
          <p:cNvPr id="6" name="Google Shape;143;p6">
            <a:extLst>
              <a:ext uri="{FF2B5EF4-FFF2-40B4-BE49-F238E27FC236}">
                <a16:creationId xmlns:a16="http://schemas.microsoft.com/office/drawing/2014/main" id="{68C3B641-DE08-E876-FCA8-C5FBC159D3AE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YAML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 descr="Ein Bild, das Text, Elektronik, Computer, Screenshot enthält.&#10;&#10;Automatisch generierte Beschreibung">
            <a:extLst>
              <a:ext uri="{FF2B5EF4-FFF2-40B4-BE49-F238E27FC236}">
                <a16:creationId xmlns:a16="http://schemas.microsoft.com/office/drawing/2014/main" id="{80EF3DC2-4270-01E6-F8B4-FD4F8C50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58409"/>
            <a:ext cx="4529548" cy="425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6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BD77-5219-725A-273C-B36D3329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9F204A-0320-815B-2286-09E61A89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pre-commit</a:t>
            </a:r>
            <a:endParaRPr lang="de-DE" dirty="0"/>
          </a:p>
        </p:txBody>
      </p:sp>
      <p:sp>
        <p:nvSpPr>
          <p:cNvPr id="6" name="Google Shape;143;p6">
            <a:extLst>
              <a:ext uri="{FF2B5EF4-FFF2-40B4-BE49-F238E27FC236}">
                <a16:creationId xmlns:a16="http://schemas.microsoft.com/office/drawing/2014/main" id="{1B81E258-8EED-164D-4A55-ADFE8EE27FB0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rafik 3" descr="Ein Bild, das Text, Elektronik, Computer, Display enthält.&#10;&#10;Automatisch generierte Beschreibung">
            <a:extLst>
              <a:ext uri="{FF2B5EF4-FFF2-40B4-BE49-F238E27FC236}">
                <a16:creationId xmlns:a16="http://schemas.microsoft.com/office/drawing/2014/main" id="{E8D9748C-6D7A-890B-B9E7-050D0B32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9" y="2187652"/>
            <a:ext cx="7164931" cy="38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07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056CB-E965-685E-32E8-11443C0E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48DBA-D500-9577-3D7A-1A51BC3B5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make</a:t>
            </a:r>
            <a:r>
              <a:rPr lang="de-DE" dirty="0"/>
              <a:t> &amp; </a:t>
            </a:r>
            <a:r>
              <a:rPr lang="de-DE" dirty="0" err="1"/>
              <a:t>Makefile</a:t>
            </a:r>
            <a:endParaRPr lang="de-DE" dirty="0"/>
          </a:p>
        </p:txBody>
      </p:sp>
      <p:pic>
        <p:nvPicPr>
          <p:cNvPr id="4098" name="Picture 2" descr="Thanos Stones Meme | MAKEFILE | image tagged in thanos stones meme | made w/ Imgflip meme maker">
            <a:extLst>
              <a:ext uri="{FF2B5EF4-FFF2-40B4-BE49-F238E27FC236}">
                <a16:creationId xmlns:a16="http://schemas.microsoft.com/office/drawing/2014/main" id="{79C648C3-67B5-0393-2980-14AA8CB8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63675"/>
            <a:ext cx="47625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51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C77A1-65D6-1F91-1430-1A5310B76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A6F1D-6377-8FED-2AF8-BD93E523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Automation: </a:t>
            </a:r>
            <a:r>
              <a:rPr lang="de-DE" dirty="0" err="1"/>
              <a:t>make</a:t>
            </a:r>
            <a:r>
              <a:rPr lang="de-DE" dirty="0"/>
              <a:t> &amp; </a:t>
            </a:r>
            <a:r>
              <a:rPr lang="de-DE" dirty="0" err="1"/>
              <a:t>Makefile</a:t>
            </a:r>
            <a:endParaRPr lang="de-DE" dirty="0"/>
          </a:p>
        </p:txBody>
      </p:sp>
      <p:sp>
        <p:nvSpPr>
          <p:cNvPr id="6" name="Google Shape;143;p6">
            <a:extLst>
              <a:ext uri="{FF2B5EF4-FFF2-40B4-BE49-F238E27FC236}">
                <a16:creationId xmlns:a16="http://schemas.microsoft.com/office/drawing/2014/main" id="{24FF1AFF-14E9-741A-DDF0-ECDB2F867402}"/>
              </a:ext>
            </a:extLst>
          </p:cNvPr>
          <p:cNvSpPr txBox="1"/>
          <p:nvPr/>
        </p:nvSpPr>
        <p:spPr>
          <a:xfrm>
            <a:off x="104170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3;p6">
            <a:extLst>
              <a:ext uri="{FF2B5EF4-FFF2-40B4-BE49-F238E27FC236}">
                <a16:creationId xmlns:a16="http://schemas.microsoft.com/office/drawing/2014/main" id="{2C9E8790-FAC6-6455-0B0C-CC679E2B35D7}"/>
              </a:ext>
            </a:extLst>
          </p:cNvPr>
          <p:cNvSpPr txBox="1"/>
          <p:nvPr/>
        </p:nvSpPr>
        <p:spPr>
          <a:xfrm>
            <a:off x="5776269" y="1690688"/>
            <a:ext cx="328519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Run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fik 8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5B4D4026-487A-F91D-D994-5683EFAD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69" y="2102881"/>
            <a:ext cx="5296619" cy="3028077"/>
          </a:xfrm>
          <a:prstGeom prst="rect">
            <a:avLst/>
          </a:prstGeom>
        </p:spPr>
      </p:pic>
      <p:pic>
        <p:nvPicPr>
          <p:cNvPr id="4" name="Grafik 3" descr="Ein Bild, das Text, Elektronik, Screenshot, Computer enthält.&#10;&#10;Automatisch generierte Beschreibung">
            <a:extLst>
              <a:ext uri="{FF2B5EF4-FFF2-40B4-BE49-F238E27FC236}">
                <a16:creationId xmlns:a16="http://schemas.microsoft.com/office/drawing/2014/main" id="{60AAA2AA-96C1-1637-B90C-4C3B7096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12" y="2102881"/>
            <a:ext cx="34192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37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7E2BB-412D-60C4-14D7-56DF2EFB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4B66EF-0BDE-6061-7C22-90F4B8821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Focus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„</a:t>
            </a:r>
            <a:r>
              <a:rPr lang="de-DE" dirty="0" err="1"/>
              <a:t>false</a:t>
            </a:r>
            <a:r>
              <a:rPr lang="de-DE" dirty="0"/>
              <a:t> </a:t>
            </a:r>
            <a:r>
              <a:rPr lang="de-DE" dirty="0" err="1"/>
              <a:t>productivity</a:t>
            </a:r>
            <a:r>
              <a:rPr lang="de-DE" dirty="0"/>
              <a:t>“</a:t>
            </a:r>
          </a:p>
          <a:p>
            <a:r>
              <a:rPr lang="de-DE" dirty="0"/>
              <a:t>Tools </a:t>
            </a:r>
            <a:r>
              <a:rPr lang="de-DE" dirty="0" err="1"/>
              <a:t>don‘t</a:t>
            </a:r>
            <a:r>
              <a:rPr lang="de-DE" dirty="0"/>
              <a:t> turn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10x </a:t>
            </a:r>
            <a:r>
              <a:rPr lang="de-DE" dirty="0" err="1"/>
              <a:t>developer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39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Python Version Management: </a:t>
            </a:r>
            <a:r>
              <a:rPr lang="de-DE" dirty="0" err="1"/>
              <a:t>Pyenv</a:t>
            </a:r>
            <a:endParaRPr dirty="0"/>
          </a:p>
        </p:txBody>
      </p:sp>
      <p:pic>
        <p:nvPicPr>
          <p:cNvPr id="108" name="Google Shape;108;p4" descr="Computer - Kostenlose comput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391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2050920" y="1876412"/>
            <a:ext cx="1032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</a:t>
            </a:r>
            <a:endParaRPr dirty="0"/>
          </a:p>
        </p:txBody>
      </p:sp>
      <p:sp>
        <p:nvSpPr>
          <p:cNvPr id="110" name="Google Shape;110;p4"/>
          <p:cNvSpPr txBox="1"/>
          <p:nvPr/>
        </p:nvSpPr>
        <p:spPr>
          <a:xfrm>
            <a:off x="1968461" y="4040093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3.4</a:t>
            </a:r>
            <a:endParaRPr dirty="0"/>
          </a:p>
        </p:txBody>
      </p:sp>
      <p:pic>
        <p:nvPicPr>
          <p:cNvPr id="111" name="Google Shape;111;p4" descr="Computer - Kostenlose comput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660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5480189" y="1876412"/>
            <a:ext cx="1024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5393722" y="4040093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</a:t>
            </a:r>
            <a:endParaRPr/>
          </a:p>
        </p:txBody>
      </p:sp>
      <p:pic>
        <p:nvPicPr>
          <p:cNvPr id="114" name="Google Shape;114;p4" descr="Computer - Kostenlose comput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929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8909458" y="1876412"/>
            <a:ext cx="1022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8763681" y="4040093"/>
            <a:ext cx="1314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3.10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Python Version Management: </a:t>
            </a:r>
            <a:r>
              <a:rPr lang="de-DE" dirty="0" err="1"/>
              <a:t>Pyenv</a:t>
            </a:r>
            <a:endParaRPr dirty="0"/>
          </a:p>
        </p:txBody>
      </p:sp>
      <p:pic>
        <p:nvPicPr>
          <p:cNvPr id="123" name="Google Shape;123;p5" descr="Computer - Kostenlose comput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391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2050920" y="1876412"/>
            <a:ext cx="1032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1968461" y="4040093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3.4</a:t>
            </a:r>
            <a:endParaRPr/>
          </a:p>
        </p:txBody>
      </p:sp>
      <p:pic>
        <p:nvPicPr>
          <p:cNvPr id="126" name="Google Shape;126;p5" descr="Computer - Kostenlose computer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660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5480189" y="1876412"/>
            <a:ext cx="1024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5393722" y="4040093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1643605" y="1690688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5043130" y="1690687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507072" y="1690687"/>
            <a:ext cx="1857467" cy="280028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1025912" y="5006898"/>
            <a:ext cx="92443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own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versions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4;p4" descr="Computer - Kostenlose computer Icons">
            <a:extLst>
              <a:ext uri="{FF2B5EF4-FFF2-40B4-BE49-F238E27FC236}">
                <a16:creationId xmlns:a16="http://schemas.microsoft.com/office/drawing/2014/main" id="{346947AC-4F58-84F4-CB7B-0D538683DC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929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5;p4">
            <a:extLst>
              <a:ext uri="{FF2B5EF4-FFF2-40B4-BE49-F238E27FC236}">
                <a16:creationId xmlns:a16="http://schemas.microsoft.com/office/drawing/2014/main" id="{DA613B32-23FB-0855-E4D2-C70AC5C8E1D7}"/>
              </a:ext>
            </a:extLst>
          </p:cNvPr>
          <p:cNvSpPr txBox="1"/>
          <p:nvPr/>
        </p:nvSpPr>
        <p:spPr>
          <a:xfrm>
            <a:off x="8909458" y="1876412"/>
            <a:ext cx="1022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</a:t>
            </a:r>
            <a:endParaRPr/>
          </a:p>
        </p:txBody>
      </p:sp>
      <p:sp>
        <p:nvSpPr>
          <p:cNvPr id="4" name="Google Shape;116;p4">
            <a:extLst>
              <a:ext uri="{FF2B5EF4-FFF2-40B4-BE49-F238E27FC236}">
                <a16:creationId xmlns:a16="http://schemas.microsoft.com/office/drawing/2014/main" id="{4511B759-AD46-1CE6-790E-7F6B679BA661}"/>
              </a:ext>
            </a:extLst>
          </p:cNvPr>
          <p:cNvSpPr txBox="1"/>
          <p:nvPr/>
        </p:nvSpPr>
        <p:spPr>
          <a:xfrm>
            <a:off x="8763681" y="4040093"/>
            <a:ext cx="1314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3.10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Python Version Management: </a:t>
            </a:r>
            <a:r>
              <a:rPr lang="de-DE" dirty="0" err="1"/>
              <a:t>Pyenv</a:t>
            </a:r>
            <a:endParaRPr dirty="0"/>
          </a:p>
        </p:txBody>
      </p:sp>
      <p:pic>
        <p:nvPicPr>
          <p:cNvPr id="142" name="Google Shape;142;p6" descr="Ein Bild, das Text, Screenshot, Schrift, Logo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709" y="2192114"/>
            <a:ext cx="4243968" cy="1393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1041709" y="1690688"/>
            <a:ext cx="20471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Pyenv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1041709" y="3969384"/>
            <a:ext cx="37753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Set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shell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Pyenv</a:t>
            </a:r>
            <a:endParaRPr dirty="0"/>
          </a:p>
        </p:txBody>
      </p:sp>
      <p:pic>
        <p:nvPicPr>
          <p:cNvPr id="5" name="Grafik 4" descr="Ein Bild, das Text, Screenshot, Schrift, Multimedia enthält.&#10;&#10;Automatisch generierte Beschreibung">
            <a:extLst>
              <a:ext uri="{FF2B5EF4-FFF2-40B4-BE49-F238E27FC236}">
                <a16:creationId xmlns:a16="http://schemas.microsoft.com/office/drawing/2014/main" id="{9CA398F2-1DD0-A00C-878E-137AD5331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9" y="4448691"/>
            <a:ext cx="7937369" cy="14372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8a58a6044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Python Version Management: Pyenv</a:t>
            </a:r>
            <a:endParaRPr/>
          </a:p>
        </p:txBody>
      </p:sp>
      <p:sp>
        <p:nvSpPr>
          <p:cNvPr id="152" name="Google Shape;152;g2b8a58a6044_0_0"/>
          <p:cNvSpPr txBox="1"/>
          <p:nvPr/>
        </p:nvSpPr>
        <p:spPr>
          <a:xfrm>
            <a:off x="1041698" y="1690700"/>
            <a:ext cx="258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b8a58a6044_0_0"/>
          <p:cNvSpPr txBox="1"/>
          <p:nvPr/>
        </p:nvSpPr>
        <p:spPr>
          <a:xfrm>
            <a:off x="1041695" y="3969375"/>
            <a:ext cx="320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Set global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endParaRPr dirty="0"/>
          </a:p>
        </p:txBody>
      </p:sp>
      <p:pic>
        <p:nvPicPr>
          <p:cNvPr id="154" name="Google Shape;154;g2b8a58a604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023" y="2225225"/>
            <a:ext cx="2496475" cy="157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DA4AACCE-442D-C1C4-60B9-484C55667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23" y="4503899"/>
            <a:ext cx="3205200" cy="15939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8a58a6044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Python Version Management: Pyenv</a:t>
            </a:r>
            <a:endParaRPr/>
          </a:p>
        </p:txBody>
      </p:sp>
      <p:sp>
        <p:nvSpPr>
          <p:cNvPr id="162" name="Google Shape;162;g2b8a58a6044_0_14"/>
          <p:cNvSpPr txBox="1"/>
          <p:nvPr/>
        </p:nvSpPr>
        <p:spPr>
          <a:xfrm>
            <a:off x="1041697" y="1690700"/>
            <a:ext cx="44352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Set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Python </a:t>
            </a:r>
            <a:r>
              <a:rPr lang="de-DE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rafik 2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6B75F0C7-B01D-F3C1-6AA8-125280DE0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25" y="2225216"/>
            <a:ext cx="4051606" cy="1578934"/>
          </a:xfrm>
          <a:prstGeom prst="rect">
            <a:avLst/>
          </a:prstGeom>
        </p:spPr>
      </p:pic>
      <p:pic>
        <p:nvPicPr>
          <p:cNvPr id="5" name="Grafik 4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602E9D77-8724-6DE8-7F08-DE43AE502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025" y="4375680"/>
            <a:ext cx="2574374" cy="158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Dependency</a:t>
            </a:r>
            <a:r>
              <a:rPr lang="de-DE" dirty="0"/>
              <a:t> Management: Poetry</a:t>
            </a:r>
            <a:endParaRPr dirty="0"/>
          </a:p>
        </p:txBody>
      </p:sp>
      <p:pic>
        <p:nvPicPr>
          <p:cNvPr id="2" name="Google Shape;108;p4" descr="Computer - Kostenlose computer Icons">
            <a:extLst>
              <a:ext uri="{FF2B5EF4-FFF2-40B4-BE49-F238E27FC236}">
                <a16:creationId xmlns:a16="http://schemas.microsoft.com/office/drawing/2014/main" id="{ADAC85FA-B199-1966-81B8-B40BB6070B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2391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9;p4">
            <a:extLst>
              <a:ext uri="{FF2B5EF4-FFF2-40B4-BE49-F238E27FC236}">
                <a16:creationId xmlns:a16="http://schemas.microsoft.com/office/drawing/2014/main" id="{FBD76475-0493-15EA-1B0B-F91429C2F71E}"/>
              </a:ext>
            </a:extLst>
          </p:cNvPr>
          <p:cNvSpPr txBox="1"/>
          <p:nvPr/>
        </p:nvSpPr>
        <p:spPr>
          <a:xfrm>
            <a:off x="2050920" y="1876412"/>
            <a:ext cx="1032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</a:t>
            </a:r>
            <a:endParaRPr/>
          </a:p>
        </p:txBody>
      </p:sp>
      <p:sp>
        <p:nvSpPr>
          <p:cNvPr id="4" name="Google Shape;110;p4">
            <a:extLst>
              <a:ext uri="{FF2B5EF4-FFF2-40B4-BE49-F238E27FC236}">
                <a16:creationId xmlns:a16="http://schemas.microsoft.com/office/drawing/2014/main" id="{481E92D4-E935-CCC5-C14A-290F4D20E4DF}"/>
              </a:ext>
            </a:extLst>
          </p:cNvPr>
          <p:cNvSpPr txBox="1"/>
          <p:nvPr/>
        </p:nvSpPr>
        <p:spPr>
          <a:xfrm>
            <a:off x="1890998" y="4040093"/>
            <a:ext cx="13519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0.13</a:t>
            </a:r>
            <a:endParaRPr dirty="0"/>
          </a:p>
        </p:txBody>
      </p:sp>
      <p:pic>
        <p:nvPicPr>
          <p:cNvPr id="5" name="Google Shape;111;p4" descr="Computer - Kostenlose computer Icons">
            <a:extLst>
              <a:ext uri="{FF2B5EF4-FFF2-40B4-BE49-F238E27FC236}">
                <a16:creationId xmlns:a16="http://schemas.microsoft.com/office/drawing/2014/main" id="{9EC4A6ED-C80B-9B48-B299-5FD01896FD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1660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p4">
            <a:extLst>
              <a:ext uri="{FF2B5EF4-FFF2-40B4-BE49-F238E27FC236}">
                <a16:creationId xmlns:a16="http://schemas.microsoft.com/office/drawing/2014/main" id="{1DFEABD4-40C3-2DC6-4B46-CAE24461641C}"/>
              </a:ext>
            </a:extLst>
          </p:cNvPr>
          <p:cNvSpPr txBox="1"/>
          <p:nvPr/>
        </p:nvSpPr>
        <p:spPr>
          <a:xfrm>
            <a:off x="5480189" y="1876412"/>
            <a:ext cx="1024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B</a:t>
            </a:r>
            <a:endParaRPr/>
          </a:p>
        </p:txBody>
      </p:sp>
      <p:sp>
        <p:nvSpPr>
          <p:cNvPr id="7" name="Google Shape;113;p4">
            <a:extLst>
              <a:ext uri="{FF2B5EF4-FFF2-40B4-BE49-F238E27FC236}">
                <a16:creationId xmlns:a16="http://schemas.microsoft.com/office/drawing/2014/main" id="{366C15D5-0D50-D2C7-F7F2-77B5DE07FBD5}"/>
              </a:ext>
            </a:extLst>
          </p:cNvPr>
          <p:cNvSpPr txBox="1"/>
          <p:nvPr/>
        </p:nvSpPr>
        <p:spPr>
          <a:xfrm>
            <a:off x="5393722" y="4040052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1.0</a:t>
            </a:r>
            <a:endParaRPr dirty="0"/>
          </a:p>
        </p:txBody>
      </p:sp>
      <p:pic>
        <p:nvPicPr>
          <p:cNvPr id="8" name="Google Shape;114;p4" descr="Computer - Kostenlose computer Icons">
            <a:extLst>
              <a:ext uri="{FF2B5EF4-FFF2-40B4-BE49-F238E27FC236}">
                <a16:creationId xmlns:a16="http://schemas.microsoft.com/office/drawing/2014/main" id="{FC942839-F83A-6C47-C51B-19D9C27808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929" y="2408318"/>
            <a:ext cx="1469201" cy="14692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5;p4">
            <a:extLst>
              <a:ext uri="{FF2B5EF4-FFF2-40B4-BE49-F238E27FC236}">
                <a16:creationId xmlns:a16="http://schemas.microsoft.com/office/drawing/2014/main" id="{EF9AC0F9-D0E1-D962-F440-DC15D27463A3}"/>
              </a:ext>
            </a:extLst>
          </p:cNvPr>
          <p:cNvSpPr txBox="1"/>
          <p:nvPr/>
        </p:nvSpPr>
        <p:spPr>
          <a:xfrm>
            <a:off x="8909458" y="1876412"/>
            <a:ext cx="10225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C</a:t>
            </a:r>
            <a:endParaRPr/>
          </a:p>
        </p:txBody>
      </p:sp>
      <p:sp>
        <p:nvSpPr>
          <p:cNvPr id="10" name="Google Shape;116;p4">
            <a:extLst>
              <a:ext uri="{FF2B5EF4-FFF2-40B4-BE49-F238E27FC236}">
                <a16:creationId xmlns:a16="http://schemas.microsoft.com/office/drawing/2014/main" id="{244EA02E-85D4-2964-0522-43E29325E524}"/>
              </a:ext>
            </a:extLst>
          </p:cNvPr>
          <p:cNvSpPr txBox="1"/>
          <p:nvPr/>
        </p:nvSpPr>
        <p:spPr>
          <a:xfrm>
            <a:off x="8822190" y="4040052"/>
            <a:ext cx="11970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2.0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2179</Words>
  <Application>Microsoft Office PowerPoint</Application>
  <PresentationFormat>Breitbild</PresentationFormat>
  <Paragraphs>300</Paragraphs>
  <Slides>39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Noto Sans Symbols</vt:lpstr>
      <vt:lpstr>Wingdings</vt:lpstr>
      <vt:lpstr>Office</vt:lpstr>
      <vt:lpstr>7 Tools Every Python Developer Should Know</vt:lpstr>
      <vt:lpstr>More and more tools…</vt:lpstr>
      <vt:lpstr>Focusing on the basics</vt:lpstr>
      <vt:lpstr>Python Version Management: Pyenv</vt:lpstr>
      <vt:lpstr>Python Version Management: Pyenv</vt:lpstr>
      <vt:lpstr>Python Version Management: Pyenv</vt:lpstr>
      <vt:lpstr>Python Version Management: Pyenv</vt:lpstr>
      <vt:lpstr>Python Version Management: Pyenv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Dependency Management: Poetry</vt:lpstr>
      <vt:lpstr>Linting: Ruff</vt:lpstr>
      <vt:lpstr>Linting: Ruff</vt:lpstr>
      <vt:lpstr>Linting: Ruff</vt:lpstr>
      <vt:lpstr>Linting: Ruff</vt:lpstr>
      <vt:lpstr>Linting: Ruff</vt:lpstr>
      <vt:lpstr>Formatting: Ruff</vt:lpstr>
      <vt:lpstr>Formatting: Ruff</vt:lpstr>
      <vt:lpstr>Formatting: Ruff</vt:lpstr>
      <vt:lpstr>Type checking: mypy</vt:lpstr>
      <vt:lpstr>Type checking: mypy</vt:lpstr>
      <vt:lpstr>Documentation: pdoc</vt:lpstr>
      <vt:lpstr>Documentation: pdoc</vt:lpstr>
      <vt:lpstr>Documentation: pdoc</vt:lpstr>
      <vt:lpstr>Documentation: pdoc</vt:lpstr>
      <vt:lpstr>Automation: pre-commit</vt:lpstr>
      <vt:lpstr>Automation: pre-commit</vt:lpstr>
      <vt:lpstr>Automation: pre-commit</vt:lpstr>
      <vt:lpstr>Automation: pre-commit</vt:lpstr>
      <vt:lpstr>Automation: make &amp; Makefile</vt:lpstr>
      <vt:lpstr>Automation: make &amp; Makefile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 Tools Every Python Developer Should Know</dc:title>
  <dc:creator>Banias Baabe</dc:creator>
  <cp:lastModifiedBy>Banias Baabe</cp:lastModifiedBy>
  <cp:revision>30</cp:revision>
  <dcterms:created xsi:type="dcterms:W3CDTF">2024-02-11T13:21:41Z</dcterms:created>
  <dcterms:modified xsi:type="dcterms:W3CDTF">2024-02-15T16:47:05Z</dcterms:modified>
</cp:coreProperties>
</file>